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8C2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AF0BB7-EEC7-63DC-8AF0-0406D5B8D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8">
            <a:extLst>
              <a:ext uri="{FF2B5EF4-FFF2-40B4-BE49-F238E27FC236}">
                <a16:creationId xmlns:a16="http://schemas.microsoft.com/office/drawing/2014/main" id="{3BAAABBB-2C68-199B-693E-F99DB79AB1EF}"/>
              </a:ext>
            </a:extLst>
          </p:cNvPr>
          <p:cNvSpPr txBox="1"/>
          <p:nvPr/>
        </p:nvSpPr>
        <p:spPr>
          <a:xfrm>
            <a:off x="3348080" y="3788763"/>
            <a:ext cx="5495839" cy="9233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5400" b="1" dirty="0">
                <a:solidFill>
                  <a:srgbClr val="043854"/>
                </a:solidFill>
                <a:latin typeface="Aptos"/>
              </a:rPr>
              <a:t>Título do Estudo:</a:t>
            </a:r>
            <a:endParaRPr sz="5400" b="1" dirty="0">
              <a:solidFill>
                <a:srgbClr val="043854"/>
              </a:solidFill>
              <a:latin typeface="Aptos"/>
            </a:endParaRP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D50EADE5-96E0-60F9-A308-1027550BCC86}"/>
              </a:ext>
            </a:extLst>
          </p:cNvPr>
          <p:cNvSpPr txBox="1"/>
          <p:nvPr/>
        </p:nvSpPr>
        <p:spPr>
          <a:xfrm>
            <a:off x="3947748" y="4481937"/>
            <a:ext cx="4296501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3600" b="1" dirty="0">
                <a:solidFill>
                  <a:srgbClr val="0178C2"/>
                </a:solidFill>
                <a:latin typeface="Aptos"/>
              </a:rPr>
              <a:t>Subtítulo do Estudo</a:t>
            </a:r>
            <a:endParaRPr sz="3600" b="1" dirty="0">
              <a:solidFill>
                <a:srgbClr val="0178C2"/>
              </a:solidFill>
              <a:latin typeface="Aptos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F735DEF3-BC51-EBEA-24C9-61FBC03E5F23}"/>
              </a:ext>
            </a:extLst>
          </p:cNvPr>
          <p:cNvSpPr txBox="1"/>
          <p:nvPr/>
        </p:nvSpPr>
        <p:spPr>
          <a:xfrm>
            <a:off x="4881911" y="5035935"/>
            <a:ext cx="2428174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b="0" dirty="0">
                <a:latin typeface="Aptos"/>
              </a:rPr>
              <a:t>Autor¹, Autor², Autor³.</a:t>
            </a:r>
            <a:endParaRPr b="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22975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-919316" y="6062472"/>
            <a:ext cx="12984480" cy="1572768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-777240" y="6199632"/>
            <a:ext cx="12984480" cy="1298448"/>
          </a:xfrm>
          <a:prstGeom prst="arc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-1097280" y="-1051560"/>
            <a:ext cx="3291840" cy="1920240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-777240" y="-914400"/>
            <a:ext cx="2926080" cy="1600200"/>
          </a:xfrm>
          <a:prstGeom prst="arc">
            <a:avLst/>
          </a:prstGeom>
          <a:solidFill>
            <a:srgbClr val="5DB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411480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 dirty="0">
                <a:solidFill>
                  <a:srgbClr val="50AA77"/>
                </a:solidFill>
                <a:latin typeface="Apto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347472"/>
            <a:ext cx="99669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dirty="0" err="1">
                <a:solidFill>
                  <a:srgbClr val="043854"/>
                </a:solidFill>
                <a:latin typeface="Aptos"/>
              </a:rPr>
              <a:t>Introdução</a:t>
            </a:r>
            <a:endParaRPr sz="2400" b="1" dirty="0">
              <a:solidFill>
                <a:srgbClr val="043854"/>
              </a:solidFill>
              <a:latin typeface="Apto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70432" y="932688"/>
            <a:ext cx="914400" cy="50292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0432" y="1078992"/>
            <a:ext cx="9875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 err="1">
                <a:solidFill>
                  <a:srgbClr val="697A82"/>
                </a:solidFill>
                <a:latin typeface="Aptos"/>
              </a:rPr>
              <a:t>Apresente</a:t>
            </a:r>
            <a:r>
              <a:rPr sz="1050" b="0" dirty="0">
                <a:solidFill>
                  <a:srgbClr val="697A82"/>
                </a:solidFill>
                <a:latin typeface="Aptos"/>
              </a:rPr>
              <a:t> o </a:t>
            </a:r>
            <a:r>
              <a:rPr sz="1050" b="0" dirty="0" err="1">
                <a:solidFill>
                  <a:srgbClr val="697A82"/>
                </a:solidFill>
                <a:latin typeface="Aptos"/>
              </a:rPr>
              <a:t>contexto</a:t>
            </a:r>
            <a:r>
              <a:rPr sz="1050" b="0" dirty="0">
                <a:solidFill>
                  <a:srgbClr val="697A82"/>
                </a:solidFill>
                <a:latin typeface="Aptos"/>
              </a:rPr>
              <a:t>, a </a:t>
            </a:r>
            <a:r>
              <a:rPr sz="1050" b="0" dirty="0" err="1">
                <a:solidFill>
                  <a:srgbClr val="697A82"/>
                </a:solidFill>
                <a:latin typeface="Aptos"/>
              </a:rPr>
              <a:t>relevância</a:t>
            </a:r>
            <a:r>
              <a:rPr sz="1050" b="0" dirty="0">
                <a:solidFill>
                  <a:srgbClr val="697A82"/>
                </a:solidFill>
                <a:latin typeface="Aptos"/>
              </a:rPr>
              <a:t> e o </a:t>
            </a:r>
            <a:r>
              <a:rPr sz="1050" b="0" dirty="0" err="1">
                <a:solidFill>
                  <a:srgbClr val="697A82"/>
                </a:solidFill>
                <a:latin typeface="Aptos"/>
              </a:rPr>
              <a:t>problema</a:t>
            </a:r>
            <a:r>
              <a:rPr sz="1050" b="0" dirty="0">
                <a:solidFill>
                  <a:srgbClr val="697A82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697A82"/>
                </a:solidFill>
                <a:latin typeface="Aptos"/>
              </a:rPr>
              <a:t>que</a:t>
            </a:r>
            <a:r>
              <a:rPr sz="1050" b="0" dirty="0">
                <a:solidFill>
                  <a:srgbClr val="697A82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697A82"/>
                </a:solidFill>
                <a:latin typeface="Aptos"/>
              </a:rPr>
              <a:t>fundamentam</a:t>
            </a:r>
            <a:r>
              <a:rPr sz="1050" b="0" dirty="0">
                <a:solidFill>
                  <a:srgbClr val="697A82"/>
                </a:solidFill>
                <a:latin typeface="Aptos"/>
              </a:rPr>
              <a:t> o </a:t>
            </a:r>
            <a:r>
              <a:rPr sz="1050" b="0" dirty="0" err="1">
                <a:solidFill>
                  <a:srgbClr val="697A82"/>
                </a:solidFill>
                <a:latin typeface="Aptos"/>
              </a:rPr>
              <a:t>estudo</a:t>
            </a:r>
            <a:r>
              <a:rPr sz="1050" b="0" dirty="0">
                <a:solidFill>
                  <a:srgbClr val="697A82"/>
                </a:solidFill>
                <a:latin typeface="Aptos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1600200"/>
            <a:ext cx="525780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7240" y="1600200"/>
            <a:ext cx="73152" cy="4114800"/>
          </a:xfrm>
          <a:prstGeom prst="rect">
            <a:avLst/>
          </a:prstGeom>
          <a:solidFill>
            <a:srgbClr val="2F8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1828800"/>
            <a:ext cx="4754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CONTEXTUALIZAÇÃO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313432"/>
            <a:ext cx="470916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• Apresente brevemente o tema.
• Situe o problema ou a lacuna de conhecimento.
• Utilize dados ou referências essenciais para justificar o estudo.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27648" y="1600200"/>
            <a:ext cx="507492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327648" y="1600200"/>
            <a:ext cx="73152" cy="4114800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01968" y="1828800"/>
            <a:ext cx="4572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RELEVÂNCIA DO ESTUDO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01968" y="2313432"/>
            <a:ext cx="45262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• Por que este tema é importante?
• Qual a relação com a prática, pesquisa, ensino, gestão ou políticas públicas?
• Evite excesso de texto: priorize palavras-chave e evidências.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c 5"/>
          <p:cNvSpPr/>
          <p:nvPr/>
        </p:nvSpPr>
        <p:spPr>
          <a:xfrm>
            <a:off x="-1097280" y="-1051560"/>
            <a:ext cx="3291840" cy="1920240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-777240" y="-914400"/>
            <a:ext cx="2926080" cy="1600200"/>
          </a:xfrm>
          <a:prstGeom prst="arc">
            <a:avLst/>
          </a:prstGeom>
          <a:solidFill>
            <a:srgbClr val="5DB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411480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50AA77"/>
                </a:solidFill>
                <a:latin typeface="Aptos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347472"/>
            <a:ext cx="99669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043854"/>
                </a:solidFill>
                <a:latin typeface="Aptos"/>
              </a:rPr>
              <a:t>Objetivo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70432" y="932688"/>
            <a:ext cx="914400" cy="50292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0432" y="1078992"/>
            <a:ext cx="9875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697A82"/>
                </a:solidFill>
                <a:latin typeface="Aptos"/>
              </a:rPr>
              <a:t>Declare de forma direta o que o trabalho buscou investigar, analisar, avaliar ou desenvolver.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97280" y="1828800"/>
            <a:ext cx="996696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508760" y="2286000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50AA77"/>
                </a:solidFill>
                <a:latin typeface="Aptos"/>
              </a:rPr>
              <a:t>OBJETIVO GERAL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2852928"/>
            <a:ext cx="9098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043854"/>
                </a:solidFill>
                <a:latin typeface="Aptos"/>
              </a:rPr>
              <a:t>Inserir aqui o objetivo geral do estudo.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40" y="3977639"/>
            <a:ext cx="82296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697A82"/>
                </a:solidFill>
                <a:latin typeface="Aptos"/>
              </a:rPr>
              <a:t>Sugestão: iniciar com verbo no infinitivo e manter coerência com metodologia, resultados e conclusão.</a:t>
            </a:r>
          </a:p>
        </p:txBody>
      </p:sp>
      <p:sp>
        <p:nvSpPr>
          <p:cNvPr id="17" name="Arc 1">
            <a:extLst>
              <a:ext uri="{FF2B5EF4-FFF2-40B4-BE49-F238E27FC236}">
                <a16:creationId xmlns:a16="http://schemas.microsoft.com/office/drawing/2014/main" id="{4903B010-458B-F1C3-0C62-D563A17D946E}"/>
              </a:ext>
            </a:extLst>
          </p:cNvPr>
          <p:cNvSpPr/>
          <p:nvPr/>
        </p:nvSpPr>
        <p:spPr>
          <a:xfrm>
            <a:off x="-919316" y="6062472"/>
            <a:ext cx="12984480" cy="1572768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Arc 4">
            <a:extLst>
              <a:ext uri="{FF2B5EF4-FFF2-40B4-BE49-F238E27FC236}">
                <a16:creationId xmlns:a16="http://schemas.microsoft.com/office/drawing/2014/main" id="{0F3EA0A6-9C6C-9761-6C07-B327714AD85C}"/>
              </a:ext>
            </a:extLst>
          </p:cNvPr>
          <p:cNvSpPr/>
          <p:nvPr/>
        </p:nvSpPr>
        <p:spPr>
          <a:xfrm>
            <a:off x="-777240" y="6199632"/>
            <a:ext cx="12984480" cy="1298448"/>
          </a:xfrm>
          <a:prstGeom prst="arc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c 5"/>
          <p:cNvSpPr/>
          <p:nvPr/>
        </p:nvSpPr>
        <p:spPr>
          <a:xfrm>
            <a:off x="-1097280" y="-1051560"/>
            <a:ext cx="3291840" cy="1920240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-777240" y="-914400"/>
            <a:ext cx="2926080" cy="1600200"/>
          </a:xfrm>
          <a:prstGeom prst="arc">
            <a:avLst/>
          </a:prstGeom>
          <a:solidFill>
            <a:srgbClr val="5DB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411480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50AA77"/>
                </a:solidFill>
                <a:latin typeface="Aptos"/>
              </a:rPr>
              <a:t>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347472"/>
            <a:ext cx="99669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043854"/>
                </a:solidFill>
                <a:latin typeface="Aptos"/>
              </a:rPr>
              <a:t>Metodologia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70432" y="932688"/>
            <a:ext cx="914400" cy="50292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0432" y="1078992"/>
            <a:ext cx="9875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697A82"/>
                </a:solidFill>
                <a:latin typeface="Aptos"/>
              </a:rPr>
              <a:t>Apresente os elementos necessários para compreender como o estudo foi desenvolvido.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1627632"/>
            <a:ext cx="3401568" cy="15727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7240" y="1627632"/>
            <a:ext cx="73152" cy="1572768"/>
          </a:xfrm>
          <a:prstGeom prst="rect">
            <a:avLst/>
          </a:prstGeom>
          <a:solidFill>
            <a:srgbClr val="2F8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1856232"/>
            <a:ext cx="2898648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Desenho do estudo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340864"/>
            <a:ext cx="285292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Tipo de estudo e abordagem.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07992" y="1627632"/>
            <a:ext cx="3401568" cy="15727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507992" y="1627632"/>
            <a:ext cx="73152" cy="1572768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82312" y="1856232"/>
            <a:ext cx="2898648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Cenário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82312" y="2340864"/>
            <a:ext cx="285292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Local ou contexto da pesquisa.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38744" y="1627632"/>
            <a:ext cx="3401568" cy="15727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238744" y="1627632"/>
            <a:ext cx="73152" cy="1572768"/>
          </a:xfrm>
          <a:prstGeom prst="rect">
            <a:avLst/>
          </a:prstGeom>
          <a:solidFill>
            <a:srgbClr val="5DB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13064" y="1856232"/>
            <a:ext cx="2898648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Participantes / amostra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13064" y="2340864"/>
            <a:ext cx="285292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População, amostra e critérios.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3621024"/>
            <a:ext cx="3401568" cy="15727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77240" y="3621024"/>
            <a:ext cx="73152" cy="1572768"/>
          </a:xfrm>
          <a:prstGeom prst="rect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51560" y="3849624"/>
            <a:ext cx="2898648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Coleta de dados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" y="4334256"/>
            <a:ext cx="285292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Instrumentos, procedimentos e período.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07992" y="3621024"/>
            <a:ext cx="3401568" cy="15727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507992" y="3621024"/>
            <a:ext cx="73152" cy="1572768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4782312" y="3849624"/>
            <a:ext cx="2898648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Análise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82312" y="4334256"/>
            <a:ext cx="285292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Método de análise dos dados.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238744" y="3621024"/>
            <a:ext cx="3401568" cy="15727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238744" y="3621024"/>
            <a:ext cx="73152" cy="1572768"/>
          </a:xfrm>
          <a:prstGeom prst="rect">
            <a:avLst/>
          </a:prstGeom>
          <a:solidFill>
            <a:srgbClr val="2F8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513064" y="3849624"/>
            <a:ext cx="2898648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Aspectos éticos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13064" y="4334256"/>
            <a:ext cx="285292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Aprovação ética, quando aplicável.</a:t>
            </a:r>
          </a:p>
        </p:txBody>
      </p:sp>
      <p:sp>
        <p:nvSpPr>
          <p:cNvPr id="37" name="Arc 1">
            <a:extLst>
              <a:ext uri="{FF2B5EF4-FFF2-40B4-BE49-F238E27FC236}">
                <a16:creationId xmlns:a16="http://schemas.microsoft.com/office/drawing/2014/main" id="{88BF73B7-58F2-4344-1BF4-C0A7FF217EB3}"/>
              </a:ext>
            </a:extLst>
          </p:cNvPr>
          <p:cNvSpPr/>
          <p:nvPr/>
        </p:nvSpPr>
        <p:spPr>
          <a:xfrm>
            <a:off x="-919316" y="6062472"/>
            <a:ext cx="12984480" cy="1572768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Arc 4">
            <a:extLst>
              <a:ext uri="{FF2B5EF4-FFF2-40B4-BE49-F238E27FC236}">
                <a16:creationId xmlns:a16="http://schemas.microsoft.com/office/drawing/2014/main" id="{C33B7CED-30B8-1586-746D-5D04250BF049}"/>
              </a:ext>
            </a:extLst>
          </p:cNvPr>
          <p:cNvSpPr/>
          <p:nvPr/>
        </p:nvSpPr>
        <p:spPr>
          <a:xfrm>
            <a:off x="-777240" y="6199632"/>
            <a:ext cx="12984480" cy="1298448"/>
          </a:xfrm>
          <a:prstGeom prst="arc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c 5"/>
          <p:cNvSpPr/>
          <p:nvPr/>
        </p:nvSpPr>
        <p:spPr>
          <a:xfrm>
            <a:off x="-1097280" y="-1051560"/>
            <a:ext cx="3291840" cy="1920240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-777240" y="-914400"/>
            <a:ext cx="2926080" cy="1600200"/>
          </a:xfrm>
          <a:prstGeom prst="arc">
            <a:avLst/>
          </a:prstGeom>
          <a:solidFill>
            <a:srgbClr val="5DB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411480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50AA77"/>
                </a:solidFill>
                <a:latin typeface="Aptos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347472"/>
            <a:ext cx="99669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043854"/>
                </a:solidFill>
                <a:latin typeface="Aptos"/>
              </a:rPr>
              <a:t>Resultados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70432" y="932688"/>
            <a:ext cx="914400" cy="50292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0432" y="1078992"/>
            <a:ext cx="9875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697A82"/>
                </a:solidFill>
                <a:latin typeface="Aptos"/>
              </a:rPr>
              <a:t>Destaque os principais achados que respondem diretamente ao objetivo do estudo.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1572768"/>
            <a:ext cx="274320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7240" y="1572768"/>
            <a:ext cx="73152" cy="1234440"/>
          </a:xfrm>
          <a:prstGeom prst="rect">
            <a:avLst/>
          </a:prstGeom>
          <a:solidFill>
            <a:srgbClr val="2F87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180136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ACHADO 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286000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Insira um resultado-chave.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03320" y="1572768"/>
            <a:ext cx="274320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703320" y="1572768"/>
            <a:ext cx="73152" cy="1234440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977639" y="180136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ACHADO 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77639" y="2286000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Insira um resultado-chave.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29400" y="1572768"/>
            <a:ext cx="274320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629400" y="1572768"/>
            <a:ext cx="73152" cy="1234440"/>
          </a:xfrm>
          <a:prstGeom prst="rect">
            <a:avLst/>
          </a:prstGeom>
          <a:solidFill>
            <a:srgbClr val="5DB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903720" y="1801368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ACHADO 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03720" y="2286000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Insira um resultado-chave.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3154680"/>
            <a:ext cx="859536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51560" y="4069080"/>
            <a:ext cx="8046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697A82"/>
                </a:solidFill>
                <a:latin typeface="Aptos"/>
              </a:rPr>
              <a:t>ÁREA PARA GRÁFICO, TABELA, FIGURA OU IMAGEM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646920" y="1572768"/>
            <a:ext cx="1755648" cy="3913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646920" y="1572768"/>
            <a:ext cx="73152" cy="3913632"/>
          </a:xfrm>
          <a:prstGeom prst="rect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921240" y="1801368"/>
            <a:ext cx="1252728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SÍNTESE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21240" y="2286000"/>
            <a:ext cx="1207007" cy="2999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Utilize este espaço para destacar a interpretação central dos resultados.</a:t>
            </a:r>
          </a:p>
        </p:txBody>
      </p:sp>
      <p:sp>
        <p:nvSpPr>
          <p:cNvPr id="31" name="Arc 1">
            <a:extLst>
              <a:ext uri="{FF2B5EF4-FFF2-40B4-BE49-F238E27FC236}">
                <a16:creationId xmlns:a16="http://schemas.microsoft.com/office/drawing/2014/main" id="{43A650CC-F547-04AA-EC41-D0C1822EEBE2}"/>
              </a:ext>
            </a:extLst>
          </p:cNvPr>
          <p:cNvSpPr/>
          <p:nvPr/>
        </p:nvSpPr>
        <p:spPr>
          <a:xfrm>
            <a:off x="-919316" y="6062472"/>
            <a:ext cx="12984480" cy="1572768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Arc 4">
            <a:extLst>
              <a:ext uri="{FF2B5EF4-FFF2-40B4-BE49-F238E27FC236}">
                <a16:creationId xmlns:a16="http://schemas.microsoft.com/office/drawing/2014/main" id="{AF3F63C4-D895-44B7-52DE-9CD5EC0C90E5}"/>
              </a:ext>
            </a:extLst>
          </p:cNvPr>
          <p:cNvSpPr/>
          <p:nvPr/>
        </p:nvSpPr>
        <p:spPr>
          <a:xfrm>
            <a:off x="-777240" y="6199632"/>
            <a:ext cx="12984480" cy="1298448"/>
          </a:xfrm>
          <a:prstGeom prst="arc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c 5"/>
          <p:cNvSpPr/>
          <p:nvPr/>
        </p:nvSpPr>
        <p:spPr>
          <a:xfrm>
            <a:off x="-1097280" y="-1051560"/>
            <a:ext cx="3291840" cy="1920240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-777240" y="-914400"/>
            <a:ext cx="2926080" cy="1600200"/>
          </a:xfrm>
          <a:prstGeom prst="arc">
            <a:avLst/>
          </a:prstGeom>
          <a:solidFill>
            <a:srgbClr val="5DB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411480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50AA77"/>
                </a:solidFill>
                <a:latin typeface="Aptos"/>
              </a:rPr>
              <a:t>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347472"/>
            <a:ext cx="99669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043854"/>
                </a:solidFill>
                <a:latin typeface="Aptos"/>
              </a:rPr>
              <a:t>Conclusão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70432" y="932688"/>
            <a:ext cx="914400" cy="50292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0432" y="1078992"/>
            <a:ext cx="9875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697A82"/>
                </a:solidFill>
                <a:latin typeface="Aptos"/>
              </a:rPr>
              <a:t>Retome o objetivo e apresente a principal contribuição do trabalho.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1600200"/>
            <a:ext cx="672084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7240" y="1600200"/>
            <a:ext cx="73152" cy="4069080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1828800"/>
            <a:ext cx="6217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43854"/>
                </a:solidFill>
                <a:latin typeface="Aptos"/>
              </a:rPr>
              <a:t>PRINCIPAIS CONCLUSÕES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313432"/>
            <a:ext cx="6172200" cy="3154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97A82"/>
                </a:solidFill>
                <a:latin typeface="Aptos"/>
              </a:rPr>
              <a:t>• Apresente os pontos centrais em frases curtas.
• Relacione a conclusão aos resultados apresentados.
• Não inclua informações novas nesta etapa.
• Quando pertinente, destaque implicações para pesquisa, prática, gestão ou formação.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18120" y="1600200"/>
            <a:ext cx="3584448" cy="4069080"/>
          </a:xfrm>
          <a:prstGeom prst="roundRect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183879" y="2148840"/>
            <a:ext cx="28346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MENSAGEM
FINAL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3246120"/>
            <a:ext cx="26517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Aptos"/>
              </a:rPr>
              <a:t>Insira uma frase breve que sintetize a principal contribuição do estudo.</a:t>
            </a:r>
          </a:p>
        </p:txBody>
      </p:sp>
      <p:sp>
        <p:nvSpPr>
          <p:cNvPr id="20" name="Arc 1">
            <a:extLst>
              <a:ext uri="{FF2B5EF4-FFF2-40B4-BE49-F238E27FC236}">
                <a16:creationId xmlns:a16="http://schemas.microsoft.com/office/drawing/2014/main" id="{4C8CBC2A-41A4-B969-524D-51F4358D3849}"/>
              </a:ext>
            </a:extLst>
          </p:cNvPr>
          <p:cNvSpPr/>
          <p:nvPr/>
        </p:nvSpPr>
        <p:spPr>
          <a:xfrm>
            <a:off x="-919316" y="6062472"/>
            <a:ext cx="12984480" cy="1572768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Arc 4">
            <a:extLst>
              <a:ext uri="{FF2B5EF4-FFF2-40B4-BE49-F238E27FC236}">
                <a16:creationId xmlns:a16="http://schemas.microsoft.com/office/drawing/2014/main" id="{DF866569-DD47-9DC9-CB03-DD474EE040F8}"/>
              </a:ext>
            </a:extLst>
          </p:cNvPr>
          <p:cNvSpPr/>
          <p:nvPr/>
        </p:nvSpPr>
        <p:spPr>
          <a:xfrm>
            <a:off x="-777240" y="6199632"/>
            <a:ext cx="12984480" cy="1298448"/>
          </a:xfrm>
          <a:prstGeom prst="arc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c 5"/>
          <p:cNvSpPr/>
          <p:nvPr/>
        </p:nvSpPr>
        <p:spPr>
          <a:xfrm>
            <a:off x="-1097280" y="-1051560"/>
            <a:ext cx="3291840" cy="1920240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-777240" y="-914400"/>
            <a:ext cx="2926080" cy="1600200"/>
          </a:xfrm>
          <a:prstGeom prst="arc">
            <a:avLst/>
          </a:prstGeom>
          <a:solidFill>
            <a:srgbClr val="5DB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411480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50AA77"/>
                </a:solidFill>
                <a:latin typeface="Aptos"/>
              </a:rPr>
              <a:t>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347472"/>
            <a:ext cx="99669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043854"/>
                </a:solidFill>
                <a:latin typeface="Aptos"/>
              </a:rPr>
              <a:t>Referências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70432" y="932688"/>
            <a:ext cx="914400" cy="50292"/>
          </a:xfrm>
          <a:prstGeom prst="rect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0432" y="1078992"/>
            <a:ext cx="9875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697A82"/>
                </a:solidFill>
                <a:latin typeface="Aptos"/>
              </a:rPr>
              <a:t>Inclua somente as referências efetivamente utilizadas na apresentação.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1554480"/>
            <a:ext cx="1056132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8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34440" y="1965960"/>
            <a:ext cx="9738360" cy="3474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6353E"/>
                </a:solidFill>
                <a:latin typeface="Aptos"/>
              </a:rPr>
              <a:t>SOBRENOME, Nome. Título do artigo. Periódico, v. x, n. x, p. xx–xx, ano.
BRASIL. Instituição. Título do documento. Local: instituição, ano.
SOBRENOME, Nome; SOBRENOME, Nome. Título do livro. Edição. Cidade: Editora, ano.
Inserir as demais referências conforme as normas adotadas pelo trabalho.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5623560"/>
            <a:ext cx="9738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0">
                <a:solidFill>
                  <a:srgbClr val="697A82"/>
                </a:solidFill>
                <a:latin typeface="Aptos"/>
              </a:rPr>
              <a:t>Utilize fonte legível e padronização bibliográfica consistente.</a:t>
            </a:r>
          </a:p>
        </p:txBody>
      </p:sp>
      <p:sp>
        <p:nvSpPr>
          <p:cNvPr id="16" name="Arc 1">
            <a:extLst>
              <a:ext uri="{FF2B5EF4-FFF2-40B4-BE49-F238E27FC236}">
                <a16:creationId xmlns:a16="http://schemas.microsoft.com/office/drawing/2014/main" id="{B1E17206-24EF-5453-5498-A4AE70F930A0}"/>
              </a:ext>
            </a:extLst>
          </p:cNvPr>
          <p:cNvSpPr/>
          <p:nvPr/>
        </p:nvSpPr>
        <p:spPr>
          <a:xfrm>
            <a:off x="-919316" y="6062472"/>
            <a:ext cx="12984480" cy="1572768"/>
          </a:xfrm>
          <a:prstGeom prst="arc">
            <a:avLst/>
          </a:prstGeom>
          <a:solidFill>
            <a:srgbClr val="0438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Arc 4">
            <a:extLst>
              <a:ext uri="{FF2B5EF4-FFF2-40B4-BE49-F238E27FC236}">
                <a16:creationId xmlns:a16="http://schemas.microsoft.com/office/drawing/2014/main" id="{781297EC-E239-2A02-302D-0BA08AAB015B}"/>
              </a:ext>
            </a:extLst>
          </p:cNvPr>
          <p:cNvSpPr/>
          <p:nvPr/>
        </p:nvSpPr>
        <p:spPr>
          <a:xfrm>
            <a:off x="-777240" y="6199632"/>
            <a:ext cx="12984480" cy="1298448"/>
          </a:xfrm>
          <a:prstGeom prst="arc">
            <a:avLst/>
          </a:prstGeom>
          <a:solidFill>
            <a:srgbClr val="50AA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438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Erika Ferreira Santos</dc:creator>
  <cp:keywords/>
  <dc:description>generated using python-pptx</dc:description>
  <cp:lastModifiedBy>Erika Ferreira Santos</cp:lastModifiedBy>
  <cp:revision>2</cp:revision>
  <dcterms:created xsi:type="dcterms:W3CDTF">2013-01-27T09:14:16Z</dcterms:created>
  <dcterms:modified xsi:type="dcterms:W3CDTF">2026-09-30T22:27:30Z</dcterms:modified>
  <cp:category/>
</cp:coreProperties>
</file>